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3"/>
  </p:notesMasterIdLst>
  <p:sldIdLst>
    <p:sldId id="256" r:id="rId2"/>
    <p:sldId id="374" r:id="rId3"/>
    <p:sldId id="364" r:id="rId4"/>
    <p:sldId id="363" r:id="rId5"/>
    <p:sldId id="446" r:id="rId6"/>
    <p:sldId id="447" r:id="rId7"/>
    <p:sldId id="448" r:id="rId8"/>
    <p:sldId id="449" r:id="rId9"/>
    <p:sldId id="439" r:id="rId10"/>
    <p:sldId id="433" r:id="rId11"/>
    <p:sldId id="434" r:id="rId12"/>
    <p:sldId id="435" r:id="rId13"/>
    <p:sldId id="436" r:id="rId14"/>
    <p:sldId id="437" r:id="rId15"/>
    <p:sldId id="438" r:id="rId16"/>
    <p:sldId id="426" r:id="rId17"/>
    <p:sldId id="440" r:id="rId18"/>
    <p:sldId id="442" r:id="rId19"/>
    <p:sldId id="445" r:id="rId20"/>
    <p:sldId id="450" r:id="rId21"/>
    <p:sldId id="452" r:id="rId22"/>
    <p:sldId id="453" r:id="rId23"/>
    <p:sldId id="454" r:id="rId24"/>
    <p:sldId id="455" r:id="rId25"/>
    <p:sldId id="441" r:id="rId26"/>
    <p:sldId id="427" r:id="rId27"/>
    <p:sldId id="428" r:id="rId28"/>
    <p:sldId id="429" r:id="rId29"/>
    <p:sldId id="456" r:id="rId30"/>
    <p:sldId id="419" r:id="rId31"/>
    <p:sldId id="348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Karla Regular" panose="020B0604020202020204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2" autoAdjust="0"/>
  </p:normalViewPr>
  <p:slideViewPr>
    <p:cSldViewPr snapToGrid="0">
      <p:cViewPr varScale="1">
        <p:scale>
          <a:sx n="109" d="100"/>
          <a:sy n="109" d="100"/>
        </p:scale>
        <p:origin x="86" y="9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19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2407444" y="1003821"/>
            <a:ext cx="6455206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Challenges,Build Tools,</a:t>
            </a:r>
            <a:r>
              <a:rPr lang="en-IN" sz="3600" dirty="0" smtClean="0"/>
              <a:t>Test</a:t>
            </a:r>
            <a:r>
              <a:rPr lang="en" sz="3600" dirty="0" smtClean="0"/>
              <a:t>  and Measurement Equipments for Embedded System Design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</a:t>
            </a: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3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36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Software development flow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36" y="719853"/>
            <a:ext cx="4727952" cy="4544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16" y="1241695"/>
            <a:ext cx="3560792" cy="23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7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Linker Description file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0" y="709789"/>
            <a:ext cx="6028770" cy="39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7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29" y="0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Linker Description file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29" y="690364"/>
            <a:ext cx="6640511" cy="431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0974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Compiler Section Names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504" y="847725"/>
            <a:ext cx="6462896" cy="42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18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Structure of Linker file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294" y="1212850"/>
            <a:ext cx="452413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Sample Linker Command file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89" y="962886"/>
            <a:ext cx="4525951" cy="37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Programming Techniques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441350"/>
            <a:ext cx="8520600" cy="3416400"/>
          </a:xfrm>
        </p:spPr>
        <p:txBody>
          <a:bodyPr/>
          <a:lstStyle/>
          <a:p>
            <a:r>
              <a:rPr lang="en-US" sz="4400" b="1" dirty="0" smtClean="0"/>
              <a:t>ISP</a:t>
            </a:r>
          </a:p>
          <a:p>
            <a:r>
              <a:rPr lang="en-US" sz="4400" b="1" dirty="0" smtClean="0"/>
              <a:t>ICSP</a:t>
            </a:r>
          </a:p>
          <a:p>
            <a:r>
              <a:rPr lang="en-US" sz="4400" b="1" dirty="0" smtClean="0"/>
              <a:t>IAP</a:t>
            </a:r>
          </a:p>
          <a:p>
            <a:r>
              <a:rPr lang="en-US" sz="4400" b="1" dirty="0" smtClean="0"/>
              <a:t>JTAG</a:t>
            </a:r>
            <a:endParaRPr lang="en-US" sz="4400" b="1" dirty="0" smtClean="0"/>
          </a:p>
          <a:p>
            <a:endParaRPr lang="en-IN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72" y="7788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JTAG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12" y="1630272"/>
            <a:ext cx="3523238" cy="3416400"/>
          </a:xfrm>
        </p:spPr>
        <p:txBody>
          <a:bodyPr/>
          <a:lstStyle/>
          <a:p>
            <a:pPr fontAlgn="base"/>
            <a:r>
              <a:rPr lang="en-US" b="1" dirty="0"/>
              <a:t>TCK</a:t>
            </a:r>
            <a:r>
              <a:rPr lang="en-US" dirty="0"/>
              <a:t> </a:t>
            </a:r>
            <a:endParaRPr lang="en-US" dirty="0" smtClean="0"/>
          </a:p>
          <a:p>
            <a:pPr fontAlgn="base"/>
            <a:r>
              <a:rPr lang="en-US" b="1" dirty="0" smtClean="0"/>
              <a:t>TMS</a:t>
            </a:r>
            <a:r>
              <a:rPr lang="en-US" dirty="0"/>
              <a:t> </a:t>
            </a:r>
            <a:endParaRPr lang="en-US" dirty="0" smtClean="0"/>
          </a:p>
          <a:p>
            <a:pPr fontAlgn="base"/>
            <a:r>
              <a:rPr lang="en-US" b="1" dirty="0" smtClean="0"/>
              <a:t>TDI</a:t>
            </a:r>
            <a:r>
              <a:rPr lang="en-US" dirty="0"/>
              <a:t> </a:t>
            </a:r>
            <a:endParaRPr lang="en-US" dirty="0" smtClean="0"/>
          </a:p>
          <a:p>
            <a:pPr fontAlgn="base"/>
            <a:r>
              <a:rPr lang="en-US" b="1" dirty="0" smtClean="0"/>
              <a:t>TDO</a:t>
            </a:r>
            <a:r>
              <a:rPr lang="en-US" dirty="0"/>
              <a:t> </a:t>
            </a:r>
            <a:endParaRPr lang="en-US" dirty="0" smtClean="0"/>
          </a:p>
          <a:p>
            <a:pPr fontAlgn="base"/>
            <a:r>
              <a:rPr lang="en-US" b="1" dirty="0" smtClean="0"/>
              <a:t>TRST</a:t>
            </a:r>
            <a:r>
              <a:rPr lang="en-US" dirty="0"/>
              <a:t> 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06212" y="822700"/>
            <a:ext cx="8595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The main advantage offered by </a:t>
            </a:r>
            <a:r>
              <a:rPr lang="en-US" dirty="0" smtClean="0">
                <a:solidFill>
                  <a:srgbClr val="333333"/>
                </a:solidFill>
                <a:latin typeface="Roboto" panose="02000000000000000000" pitchFamily="2" charset="0"/>
              </a:rPr>
              <a:t>utilizing 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boundary scan technology is the ability to set and read the values on pins without direct physical access.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80" y="1727253"/>
            <a:ext cx="5000625" cy="30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91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Common Embedded Peripherals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91" y="572700"/>
            <a:ext cx="8520600" cy="3416400"/>
          </a:xfrm>
        </p:spPr>
        <p:txBody>
          <a:bodyPr/>
          <a:lstStyle/>
          <a:p>
            <a:pPr marL="139700" indent="0">
              <a:buNone/>
            </a:pPr>
            <a:r>
              <a:rPr lang="en-IN" sz="2000" dirty="0"/>
              <a:t>GPIO controllers</a:t>
            </a:r>
          </a:p>
          <a:p>
            <a:pPr marL="139700" indent="0">
              <a:buNone/>
            </a:pPr>
            <a:r>
              <a:rPr lang="en-IN" sz="2000" dirty="0"/>
              <a:t>Timers</a:t>
            </a:r>
          </a:p>
          <a:p>
            <a:pPr marL="139700" indent="0">
              <a:buNone/>
            </a:pPr>
            <a:r>
              <a:rPr lang="en-IN" sz="2000" dirty="0"/>
              <a:t>PWM controllers</a:t>
            </a:r>
          </a:p>
          <a:p>
            <a:pPr marL="139700" indent="0">
              <a:buNone/>
            </a:pPr>
            <a:r>
              <a:rPr lang="en-IN" sz="2000" dirty="0"/>
              <a:t>DACs</a:t>
            </a:r>
          </a:p>
          <a:p>
            <a:pPr marL="139700" indent="0">
              <a:buNone/>
            </a:pPr>
            <a:r>
              <a:rPr lang="en-IN" sz="2000" dirty="0"/>
              <a:t>ADCs</a:t>
            </a:r>
          </a:p>
          <a:p>
            <a:pPr marL="139700" indent="0">
              <a:buNone/>
            </a:pPr>
            <a:r>
              <a:rPr lang="en-IN" sz="2000" dirty="0"/>
              <a:t>Serial Communication Controllers for UART, SPI, I2C, and Ethernet</a:t>
            </a:r>
          </a:p>
          <a:p>
            <a:pPr marL="139700" indent="0">
              <a:buNone/>
            </a:pPr>
            <a:r>
              <a:rPr lang="en-IN" sz="2000" dirty="0" smtClean="0"/>
              <a:t>Memory </a:t>
            </a:r>
            <a:endParaRPr lang="en-IN" sz="2000" dirty="0"/>
          </a:p>
          <a:p>
            <a:pPr marL="139700" indent="0">
              <a:buNone/>
            </a:pPr>
            <a:r>
              <a:rPr lang="en-IN" sz="2000" dirty="0"/>
              <a:t>Interrupt controllers and</a:t>
            </a:r>
          </a:p>
          <a:p>
            <a:pPr marL="139700" indent="0">
              <a:buNone/>
            </a:pPr>
            <a:r>
              <a:rPr lang="en-IN" sz="2000" dirty="0"/>
              <a:t>Direct Memory Access controllers (DMA</a:t>
            </a:r>
            <a:r>
              <a:rPr lang="en-IN" sz="2000" dirty="0" smtClean="0"/>
              <a:t>)</a:t>
            </a:r>
          </a:p>
          <a:p>
            <a:pPr marL="139700" indent="0">
              <a:buNone/>
            </a:pPr>
            <a:r>
              <a:rPr lang="en-US" sz="2000" dirty="0" smtClean="0"/>
              <a:t>CAN(Controller Area Networks)</a:t>
            </a:r>
          </a:p>
          <a:p>
            <a:pPr marL="139700" indent="0">
              <a:buNone/>
            </a:pPr>
            <a:r>
              <a:rPr lang="en-US" sz="2000" dirty="0" smtClean="0"/>
              <a:t>LIN( Local Interconnect Network)</a:t>
            </a:r>
          </a:p>
          <a:p>
            <a:pPr marL="139700" indent="0">
              <a:buNone/>
            </a:pPr>
            <a:r>
              <a:rPr lang="en-US" sz="2000" dirty="0" smtClean="0"/>
              <a:t>JTAG</a:t>
            </a:r>
          </a:p>
          <a:p>
            <a:pPr marL="139700" indent="0">
              <a:buNone/>
            </a:pPr>
            <a:r>
              <a:rPr lang="en-US" sz="2000" dirty="0" smtClean="0"/>
              <a:t>USB</a:t>
            </a:r>
          </a:p>
          <a:p>
            <a:pPr marL="139700" indent="0">
              <a:buNone/>
            </a:pPr>
            <a:r>
              <a:rPr lang="en-US" sz="2000" dirty="0" smtClean="0"/>
              <a:t>Videos Ports</a:t>
            </a:r>
          </a:p>
          <a:p>
            <a:pPr marL="139700" indent="0">
              <a:buNone/>
            </a:pPr>
            <a:r>
              <a:rPr lang="en-US" sz="2000" dirty="0" smtClean="0"/>
              <a:t>Audio Ports</a:t>
            </a:r>
          </a:p>
          <a:p>
            <a:pPr marL="139700" indent="0">
              <a:buNone/>
            </a:pPr>
            <a:r>
              <a:rPr lang="en-US" sz="2000" dirty="0" smtClean="0"/>
              <a:t>Display Drivers (VGA,TFT,HDMI )</a:t>
            </a:r>
          </a:p>
          <a:p>
            <a:pPr marL="139700" indent="0">
              <a:buNone/>
            </a:pPr>
            <a:endParaRPr lang="en-IN" sz="2000" dirty="0"/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4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69" y="8766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Memories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69" y="779531"/>
            <a:ext cx="414078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1056" y="779531"/>
            <a:ext cx="48243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/>
            <a:r>
              <a:rPr lang="en-US" b="1" dirty="0"/>
              <a:t>Static Random Access Memory (SRAM)</a:t>
            </a:r>
          </a:p>
          <a:p>
            <a:pPr marL="139700"/>
            <a:r>
              <a:rPr lang="en-US" b="1" dirty="0"/>
              <a:t>Dynamic Random Access Memory (DRAM)</a:t>
            </a:r>
          </a:p>
          <a:p>
            <a:pPr marL="139700" indent="0">
              <a:buNone/>
            </a:pPr>
            <a:r>
              <a:rPr lang="en-US" dirty="0" smtClean="0"/>
              <a:t>	-</a:t>
            </a:r>
            <a:r>
              <a:rPr lang="en-IN" b="1" dirty="0"/>
              <a:t>SDRAM</a:t>
            </a:r>
            <a:r>
              <a:rPr lang="en-IN" dirty="0"/>
              <a:t> (synchronous DRAM) </a:t>
            </a:r>
            <a:endParaRPr lang="en-IN" dirty="0" smtClean="0"/>
          </a:p>
          <a:p>
            <a:pPr marL="139700" indent="0">
              <a:buNone/>
            </a:pPr>
            <a:r>
              <a:rPr lang="en-US" dirty="0"/>
              <a:t>	</a:t>
            </a:r>
            <a:r>
              <a:rPr lang="en-US" dirty="0" smtClean="0"/>
              <a:t>-DDR SDRAM(Double data rate </a:t>
            </a:r>
            <a:r>
              <a:rPr lang="en-IN" dirty="0"/>
              <a:t>synchronous </a:t>
            </a:r>
            <a:r>
              <a:rPr lang="en-IN" dirty="0" smtClean="0"/>
              <a:t> 	DRAM)</a:t>
            </a:r>
            <a:endParaRPr lang="en-US" dirty="0"/>
          </a:p>
          <a:p>
            <a:pPr marL="139700"/>
            <a:r>
              <a:rPr lang="en-US" dirty="0" smtClean="0"/>
              <a:t>NVRAM(</a:t>
            </a:r>
            <a:r>
              <a:rPr lang="it-IT" b="1" dirty="0"/>
              <a:t>Non Volatile Random Access </a:t>
            </a:r>
            <a:r>
              <a:rPr lang="it-IT" b="1" dirty="0" smtClean="0"/>
              <a:t>Memory)</a:t>
            </a:r>
            <a:endParaRPr lang="it-IT" b="1" dirty="0"/>
          </a:p>
          <a:p>
            <a:pPr marL="139700" indent="0">
              <a:buNone/>
            </a:pPr>
            <a:r>
              <a:rPr lang="en-US" dirty="0" smtClean="0"/>
              <a:t>FLASH</a:t>
            </a:r>
            <a:endParaRPr lang="en-IN" dirty="0"/>
          </a:p>
          <a:p>
            <a:pPr marL="139700" indent="0">
              <a:buNone/>
            </a:pPr>
            <a:r>
              <a:rPr lang="en-US" dirty="0" smtClean="0"/>
              <a:t>EEPROM(ELECTRICALLY ERASABLE PROM)</a:t>
            </a:r>
          </a:p>
          <a:p>
            <a:pPr marL="139700" indent="0">
              <a:buNone/>
            </a:pPr>
            <a:r>
              <a:rPr lang="en-US" dirty="0" smtClean="0"/>
              <a:t>EPROM(ERASABLE PROM)</a:t>
            </a:r>
          </a:p>
          <a:p>
            <a:pPr marL="139700" indent="0">
              <a:buNone/>
            </a:pPr>
            <a:r>
              <a:rPr lang="en-US" dirty="0" smtClean="0"/>
              <a:t>PROM</a:t>
            </a:r>
          </a:p>
          <a:p>
            <a:pPr marL="139700" indent="0">
              <a:buNone/>
            </a:pPr>
            <a:r>
              <a:rPr lang="en-US" dirty="0" smtClean="0"/>
              <a:t>MASKED ROM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72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Basic Elements of Embedded System Design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Compiler ,Assembler , Linker ,Loader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Programming Techniques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Embedded Peripherals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and Measurement Equipment's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WHAT IS UART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Universal asynchronous receiver and </a:t>
            </a:r>
            <a:r>
              <a:rPr lang="en-US" b="1" dirty="0" err="1" smtClean="0"/>
              <a:t>tranmitter</a:t>
            </a:r>
            <a:endParaRPr lang="en-US" b="1" dirty="0" smtClean="0"/>
          </a:p>
          <a:p>
            <a:r>
              <a:rPr lang="en-US" b="1" dirty="0" smtClean="0"/>
              <a:t>Serial port, COM port, RS232, RS485</a:t>
            </a:r>
          </a:p>
          <a:p>
            <a:r>
              <a:rPr lang="en-US" b="1" dirty="0" smtClean="0"/>
              <a:t>VERY COMMON AND SIMPLE</a:t>
            </a:r>
          </a:p>
          <a:p>
            <a:r>
              <a:rPr lang="en-US" b="1" dirty="0" smtClean="0"/>
              <a:t>Useful  for communication to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Other FPGA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UART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00" y="1236717"/>
            <a:ext cx="7724775" cy="28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02" y="183359"/>
            <a:ext cx="7723500" cy="4812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Introduction to SPI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75" y="1152525"/>
            <a:ext cx="643709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19" y="203497"/>
            <a:ext cx="8824076" cy="481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Master and Slave </a:t>
            </a:r>
            <a:r>
              <a:rPr lang="en-US" dirty="0" smtClean="0">
                <a:solidFill>
                  <a:srgbClr val="FF0000"/>
                </a:solidFill>
              </a:rPr>
              <a:t>Mode –Multiple Slave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75" y="1017850"/>
            <a:ext cx="538058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35" y="229581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I2C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11" y="1756389"/>
            <a:ext cx="8521700" cy="32883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944" y="1017725"/>
            <a:ext cx="6267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I2C combines the best features of SPI and UARTs. With I2C, you can connect multiple slaves to a single master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8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118" y="-31909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Test and Measurement Equipment's for ESD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360" y="1327150"/>
            <a:ext cx="69506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56" y="1282985"/>
            <a:ext cx="1857634" cy="16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027" y="1282985"/>
            <a:ext cx="1434147" cy="1679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449" y="1327150"/>
            <a:ext cx="2095792" cy="1648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752" y="3240428"/>
            <a:ext cx="1934735" cy="14397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306" y="4824293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ontserrat" panose="00000500000000000000" pitchFamily="2" charset="0"/>
              </a:rPr>
              <a:t>SMD TESTER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875697" y="2881411"/>
            <a:ext cx="1406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ontserrat" panose="00000500000000000000" pitchFamily="2" charset="0"/>
              </a:rPr>
              <a:t>MULTIMETER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969927" y="30194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ontserrat" panose="00000500000000000000" pitchFamily="2" charset="0"/>
              </a:rPr>
              <a:t>LOGIC ANALYZER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385992" y="3019448"/>
            <a:ext cx="2268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ontserrat" panose="00000500000000000000" pitchFamily="2" charset="0"/>
              </a:rPr>
              <a:t>PROTOCOL ANALYZER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163644" y="4743450"/>
            <a:ext cx="1088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ontserrat" panose="00000500000000000000" pitchFamily="2" charset="0"/>
              </a:rPr>
              <a:t>DSO/MSO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4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59681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Short circuit locator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39" y="2432278"/>
            <a:ext cx="3248478" cy="2257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1700" y="1247948"/>
            <a:ext cx="79464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/>
            <a:r>
              <a:rPr lang="en-US" dirty="0" smtClean="0"/>
              <a:t>Soldering Issue.</a:t>
            </a:r>
          </a:p>
          <a:p>
            <a:pPr marL="139700"/>
            <a:r>
              <a:rPr lang="en-US" dirty="0" smtClean="0"/>
              <a:t>Component Failure</a:t>
            </a:r>
          </a:p>
          <a:p>
            <a:pPr marL="139700"/>
            <a:r>
              <a:rPr lang="en-US" dirty="0"/>
              <a:t>Short circuits may also happen during reflow </a:t>
            </a:r>
            <a:r>
              <a:rPr lang="en-US" dirty="0" smtClean="0"/>
              <a:t>soldering</a:t>
            </a:r>
          </a:p>
          <a:p>
            <a:pPr marL="139700"/>
            <a:r>
              <a:rPr lang="en-US" dirty="0" smtClean="0"/>
              <a:t>PCB-Fabrication -thin </a:t>
            </a:r>
            <a:r>
              <a:rPr lang="en-US" dirty="0"/>
              <a:t>line of copper remains during fabrication, a hairline short is formed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19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Functionality </a:t>
            </a:r>
            <a:r>
              <a:rPr lang="en-US" sz="2400" dirty="0" smtClean="0">
                <a:solidFill>
                  <a:srgbClr val="FF0000"/>
                </a:solidFill>
              </a:rPr>
              <a:t>tester(</a:t>
            </a:r>
            <a:r>
              <a:rPr lang="en-US" sz="2400" dirty="0" smtClean="0">
                <a:solidFill>
                  <a:srgbClr val="FF0000"/>
                </a:solidFill>
              </a:rPr>
              <a:t>In circuit Functionality testing)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11" y="1218724"/>
            <a:ext cx="6725589" cy="34104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0000"/>
                </a:solidFill>
              </a:rPr>
              <a:t>JTAG Testing</a:t>
            </a:r>
            <a:endParaRPr lang="en-IN" sz="48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679" y="1642955"/>
            <a:ext cx="2876951" cy="16575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smtClean="0">
                <a:solidFill>
                  <a:schemeClr val="tx2"/>
                </a:solidFill>
                <a:latin typeface="Fire sans extra"/>
              </a:rPr>
              <a:t>Recap </a:t>
            </a:r>
            <a:endParaRPr lang="en-US" sz="2600" b="1" dirty="0" smtClean="0">
              <a:solidFill>
                <a:schemeClr val="tx2"/>
              </a:solidFill>
              <a:latin typeface="Fire sans extra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Basic Elements of Embedded System Design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Compiler ,Assembler , Linker ,Loader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Programming Techniques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Embedded Peripherals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and Measurement Equipment's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02" y="295076"/>
            <a:ext cx="8143179" cy="1516245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Day 3</a:t>
            </a:r>
            <a:br>
              <a:rPr lang="en-US" sz="4000" b="1" dirty="0" smtClean="0">
                <a:solidFill>
                  <a:schemeClr val="tx2"/>
                </a:solidFill>
              </a:rPr>
            </a:br>
            <a:r>
              <a:rPr lang="en" sz="4000" dirty="0"/>
              <a:t>Challenges,Build Tools,</a:t>
            </a:r>
            <a:r>
              <a:rPr lang="en-IN" sz="4000" dirty="0"/>
              <a:t>Test</a:t>
            </a:r>
            <a:r>
              <a:rPr lang="en" sz="4000" dirty="0"/>
              <a:t>  and Measurement Equipments for Embedded System Design</a:t>
            </a:r>
            <a:endParaRPr lang="en-IN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23" y="-145819"/>
            <a:ext cx="7704000" cy="572700"/>
          </a:xfrm>
        </p:spPr>
        <p:txBody>
          <a:bodyPr/>
          <a:lstStyle/>
          <a:p>
            <a:r>
              <a:rPr lang="en-US" dirty="0" smtClean="0"/>
              <a:t>What you get on 30 Days Internship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" y="724342"/>
            <a:ext cx="6698664" cy="4145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88" y="2401088"/>
            <a:ext cx="529663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r>
              <a:rPr lang="en-US" sz="2000" b="1" dirty="0" smtClean="0"/>
              <a:t>Imagination and Visualization is more important than Knowledge</a:t>
            </a:r>
          </a:p>
          <a:p>
            <a:pPr marL="13970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Exercise</a:t>
            </a:r>
          </a:p>
          <a:p>
            <a:pPr marL="139700" indent="0">
              <a:buNone/>
            </a:pPr>
            <a:r>
              <a:rPr lang="en-US" sz="2000" dirty="0" smtClean="0"/>
              <a:t>	Sketch </a:t>
            </a:r>
            <a:r>
              <a:rPr lang="en-US" sz="2000" dirty="0"/>
              <a:t>a picture of what your ultimate life would look like. </a:t>
            </a:r>
            <a:endParaRPr lang="en-US" sz="2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3" y="191807"/>
            <a:ext cx="8520600" cy="572700"/>
          </a:xfrm>
        </p:spPr>
        <p:txBody>
          <a:bodyPr/>
          <a:lstStyle/>
          <a:p>
            <a:r>
              <a:rPr lang="en-US" dirty="0" smtClean="0"/>
              <a:t>Basic Elements of Embedded System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985" y="917803"/>
            <a:ext cx="4716467" cy="36299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031" y="1617784"/>
            <a:ext cx="2293034" cy="59787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Sensors</a:t>
            </a:r>
            <a:endParaRPr lang="en-IN" dirty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1568548" y="2215661"/>
            <a:ext cx="506437" cy="36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363286" y="1559168"/>
            <a:ext cx="2293034" cy="59787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DEVICE/Motors/Relays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9" idx="2"/>
            <a:endCxn id="5" idx="3"/>
          </p:cNvCxnSpPr>
          <p:nvPr/>
        </p:nvCxnSpPr>
        <p:spPr>
          <a:xfrm flipH="1">
            <a:off x="6791452" y="2157045"/>
            <a:ext cx="718351" cy="575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9994" y="764507"/>
            <a:ext cx="2208628" cy="5205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Keyboard,Keypad,Mouse,Touch Panel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94892" y="1033975"/>
            <a:ext cx="534573" cy="1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7" y="-12175"/>
            <a:ext cx="8520600" cy="572700"/>
          </a:xfrm>
        </p:spPr>
        <p:txBody>
          <a:bodyPr/>
          <a:lstStyle/>
          <a:p>
            <a:r>
              <a:rPr lang="en-US" dirty="0" smtClean="0"/>
              <a:t>Input Variables-Sensors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4063" y="666700"/>
            <a:ext cx="8520600" cy="3416400"/>
          </a:xfrm>
        </p:spPr>
        <p:txBody>
          <a:bodyPr/>
          <a:lstStyle/>
          <a:p>
            <a:r>
              <a:rPr lang="en-US" dirty="0" smtClean="0"/>
              <a:t>ANALOG SENSORS</a:t>
            </a:r>
          </a:p>
          <a:p>
            <a:r>
              <a:rPr lang="en-US" dirty="0" smtClean="0"/>
              <a:t>DIGITAL SENSORS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049" y="1274900"/>
            <a:ext cx="57078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Vision and Imaging Sensors</a:t>
            </a:r>
          </a:p>
          <a:p>
            <a:r>
              <a:rPr lang="en-IN" sz="1100" dirty="0"/>
              <a:t>Temperature Sensors</a:t>
            </a:r>
          </a:p>
          <a:p>
            <a:r>
              <a:rPr lang="en-IN" sz="1100" dirty="0"/>
              <a:t>Radiation Sensors</a:t>
            </a:r>
          </a:p>
          <a:p>
            <a:r>
              <a:rPr lang="en-IN" sz="1100" dirty="0"/>
              <a:t>Proximity Sensors</a:t>
            </a:r>
          </a:p>
          <a:p>
            <a:r>
              <a:rPr lang="en-IN" sz="1100" dirty="0"/>
              <a:t>Pressure Sensors</a:t>
            </a:r>
          </a:p>
          <a:p>
            <a:r>
              <a:rPr lang="en-IN" sz="1100" dirty="0"/>
              <a:t>Position Sensors</a:t>
            </a:r>
          </a:p>
          <a:p>
            <a:r>
              <a:rPr lang="en-IN" sz="1100" dirty="0"/>
              <a:t>Photoelectric Sensors</a:t>
            </a:r>
          </a:p>
          <a:p>
            <a:r>
              <a:rPr lang="en-IN" sz="1100" dirty="0"/>
              <a:t>Particle Sensors</a:t>
            </a:r>
          </a:p>
          <a:p>
            <a:r>
              <a:rPr lang="en-IN" sz="1100" dirty="0"/>
              <a:t>Motion Sensors</a:t>
            </a:r>
          </a:p>
          <a:p>
            <a:r>
              <a:rPr lang="en-IN" sz="1100" dirty="0"/>
              <a:t>Metal Sensors</a:t>
            </a:r>
          </a:p>
          <a:p>
            <a:r>
              <a:rPr lang="en-IN" sz="1100" dirty="0"/>
              <a:t>Level Sensors</a:t>
            </a:r>
          </a:p>
          <a:p>
            <a:r>
              <a:rPr lang="en-IN" sz="1100" dirty="0"/>
              <a:t>Leak Sensors</a:t>
            </a:r>
          </a:p>
          <a:p>
            <a:r>
              <a:rPr lang="en-IN" sz="1100" dirty="0"/>
              <a:t>Humidity Sensors</a:t>
            </a:r>
          </a:p>
          <a:p>
            <a:r>
              <a:rPr lang="en-IN" sz="1100" dirty="0"/>
              <a:t>Gas and Chemical Sensors</a:t>
            </a:r>
          </a:p>
          <a:p>
            <a:r>
              <a:rPr lang="en-IN" sz="1100" dirty="0"/>
              <a:t>Force Sensors</a:t>
            </a:r>
          </a:p>
          <a:p>
            <a:r>
              <a:rPr lang="en-IN" sz="1100" dirty="0"/>
              <a:t>Flow Sensors</a:t>
            </a:r>
          </a:p>
          <a:p>
            <a:r>
              <a:rPr lang="en-IN" sz="1100" dirty="0"/>
              <a:t>Flaw Sensors</a:t>
            </a:r>
          </a:p>
          <a:p>
            <a:r>
              <a:rPr lang="en-IN" sz="1100" dirty="0"/>
              <a:t>Flame Sensors</a:t>
            </a:r>
          </a:p>
          <a:p>
            <a:r>
              <a:rPr lang="en-IN" sz="1100" dirty="0"/>
              <a:t>Electrical Sensors</a:t>
            </a:r>
          </a:p>
          <a:p>
            <a:r>
              <a:rPr lang="en-IN" sz="1100" dirty="0"/>
              <a:t>Contact Sensors</a:t>
            </a:r>
          </a:p>
          <a:p>
            <a:r>
              <a:rPr lang="en-IN" sz="1100" dirty="0"/>
              <a:t>Non-Contact 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8924" y="666700"/>
            <a:ext cx="5250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Other devices Interfaced using Protocol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dirty="0"/>
              <a:t>Bluetooth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Wifi</a:t>
            </a:r>
            <a:endParaRPr lang="en-US" dirty="0"/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dirty="0"/>
              <a:t>Lora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9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Keyboard/Key Pad</a:t>
            </a:r>
          </a:p>
          <a:p>
            <a:r>
              <a:rPr lang="en-US" sz="3200" dirty="0" smtClean="0"/>
              <a:t>Touch Panel or Touch screen</a:t>
            </a:r>
          </a:p>
          <a:p>
            <a:r>
              <a:rPr lang="en-US" sz="3200" dirty="0" smtClean="0"/>
              <a:t>Mouse</a:t>
            </a:r>
          </a:p>
          <a:p>
            <a:pPr marL="139700" indent="0">
              <a:buNone/>
            </a:pPr>
            <a:endParaRPr lang="en-US" sz="3200" dirty="0" smtClean="0"/>
          </a:p>
          <a:p>
            <a:endParaRPr lang="en-US" sz="3200" dirty="0" smtClean="0"/>
          </a:p>
          <a:p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Variables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Actuator  -</a:t>
            </a:r>
            <a:r>
              <a:rPr lang="en-US" dirty="0" err="1" smtClean="0"/>
              <a:t>Motors,Relays</a:t>
            </a:r>
            <a:endParaRPr lang="en-US" dirty="0" smtClean="0"/>
          </a:p>
          <a:p>
            <a:r>
              <a:rPr lang="en-US" dirty="0" smtClean="0"/>
              <a:t>Display Devices</a:t>
            </a:r>
          </a:p>
          <a:p>
            <a:pPr lvl="1"/>
            <a:r>
              <a:rPr lang="en-US" dirty="0" smtClean="0"/>
              <a:t>LED ,SEVEN SEGMENT</a:t>
            </a:r>
          </a:p>
          <a:p>
            <a:pPr lvl="1"/>
            <a:r>
              <a:rPr lang="en-US" dirty="0" smtClean="0"/>
              <a:t>LCD</a:t>
            </a:r>
          </a:p>
          <a:p>
            <a:pPr lvl="1"/>
            <a:r>
              <a:rPr lang="en-US" dirty="0" smtClean="0"/>
              <a:t>TFT  DISPLAY</a:t>
            </a:r>
          </a:p>
          <a:p>
            <a:pPr lvl="1"/>
            <a:r>
              <a:rPr lang="en-US" dirty="0" smtClean="0"/>
              <a:t>VGA /HDMI Monitor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IDE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Compiler,Assembler,linker, Loader</a:t>
            </a:r>
          </a:p>
          <a:p>
            <a:r>
              <a:rPr lang="en-US" sz="2400" b="1" dirty="0"/>
              <a:t>Editor </a:t>
            </a:r>
            <a:r>
              <a:rPr lang="en-US" sz="2400" b="1" dirty="0" smtClean="0"/>
              <a:t>Window, Console </a:t>
            </a:r>
            <a:r>
              <a:rPr lang="en-US" sz="2400" b="1" dirty="0"/>
              <a:t>window, </a:t>
            </a:r>
            <a:r>
              <a:rPr lang="en-US" sz="2400" b="1" dirty="0" smtClean="0"/>
              <a:t>Project window</a:t>
            </a:r>
          </a:p>
          <a:p>
            <a:r>
              <a:rPr lang="en-US" sz="2400" b="1" dirty="0" smtClean="0"/>
              <a:t>Debug/ Release</a:t>
            </a:r>
          </a:p>
          <a:p>
            <a:r>
              <a:rPr lang="en-US" sz="2400" b="1" dirty="0" smtClean="0"/>
              <a:t>Memory window</a:t>
            </a:r>
          </a:p>
          <a:p>
            <a:r>
              <a:rPr lang="en-US" sz="2400" b="1" dirty="0" smtClean="0"/>
              <a:t>Register window</a:t>
            </a:r>
          </a:p>
          <a:p>
            <a:r>
              <a:rPr lang="en-US" sz="2400" b="1" dirty="0" smtClean="0"/>
              <a:t>Break points, Watch points</a:t>
            </a:r>
          </a:p>
          <a:p>
            <a:r>
              <a:rPr lang="en-US" sz="2400" b="1" dirty="0" smtClean="0"/>
              <a:t>Debugger</a:t>
            </a:r>
          </a:p>
          <a:p>
            <a:r>
              <a:rPr lang="en-US" sz="2400" b="1" dirty="0" smtClean="0"/>
              <a:t>Programming Options</a:t>
            </a:r>
            <a:endParaRPr lang="en-US" sz="2400" b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541</Words>
  <Application>Microsoft Office PowerPoint</Application>
  <PresentationFormat>On-screen Show (16:9)</PresentationFormat>
  <Paragraphs>175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Wingdings</vt:lpstr>
      <vt:lpstr>Montserrat</vt:lpstr>
      <vt:lpstr>Fire sans extra</vt:lpstr>
      <vt:lpstr>Nunito</vt:lpstr>
      <vt:lpstr>Roboto</vt:lpstr>
      <vt:lpstr>Arial</vt:lpstr>
      <vt:lpstr>Karla Regular</vt:lpstr>
      <vt:lpstr>Mathematics Subject for Middle School - 6th Grade: Algebra by Slidesgo</vt:lpstr>
      <vt:lpstr>Challenges,Build Tools,Test  and Measurement Equipments for Embedded System Design</vt:lpstr>
      <vt:lpstr>PowerPoint Presentation</vt:lpstr>
      <vt:lpstr>Day 3 Challenges,Build Tools,Test  and Measurement Equipments for Embedded System Design</vt:lpstr>
      <vt:lpstr>Mindset Lesson for the Day</vt:lpstr>
      <vt:lpstr>Basic Elements of Embedded System</vt:lpstr>
      <vt:lpstr>Input Variables-Sensors</vt:lpstr>
      <vt:lpstr>User Interface</vt:lpstr>
      <vt:lpstr>Output Variables </vt:lpstr>
      <vt:lpstr>What is IDE</vt:lpstr>
      <vt:lpstr>Software development flow</vt:lpstr>
      <vt:lpstr>Linker Description file</vt:lpstr>
      <vt:lpstr>Linker Description file</vt:lpstr>
      <vt:lpstr>Compiler Section Names</vt:lpstr>
      <vt:lpstr>Structure of Linker file</vt:lpstr>
      <vt:lpstr>Sample Linker Command file</vt:lpstr>
      <vt:lpstr>Programming Techniques</vt:lpstr>
      <vt:lpstr>JTAG </vt:lpstr>
      <vt:lpstr>Common Embedded Peripherals</vt:lpstr>
      <vt:lpstr>Memories</vt:lpstr>
      <vt:lpstr>WHAT IS UART</vt:lpstr>
      <vt:lpstr>UART</vt:lpstr>
      <vt:lpstr>Introduction to SPI</vt:lpstr>
      <vt:lpstr>Master and Slave Mode –Multiple Slave</vt:lpstr>
      <vt:lpstr>I2C</vt:lpstr>
      <vt:lpstr>Test and Measurement Equipment's for ESD</vt:lpstr>
      <vt:lpstr>Short circuit locator</vt:lpstr>
      <vt:lpstr>Functionality tester(In circuit Functionality testing)</vt:lpstr>
      <vt:lpstr>JTAG Testing</vt:lpstr>
      <vt:lpstr>PowerPoint Presentation</vt:lpstr>
      <vt:lpstr>What you get on 30 Days Internship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101</cp:revision>
  <dcterms:modified xsi:type="dcterms:W3CDTF">2021-06-23T11:47:46Z</dcterms:modified>
</cp:coreProperties>
</file>